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2"/>
  </p:notesMasterIdLst>
  <p:sldIdLst>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4/28/2023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4/28/2023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smtClean="0"/>
              <a:t>Sustainability of </a:t>
            </a:r>
            <a:r>
              <a:rPr lang="en-US" dirty="0" err="1" smtClean="0"/>
              <a:t>chatgpt</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852691" y="3617910"/>
            <a:ext cx="3577045" cy="953029"/>
          </a:xfrm>
        </p:spPr>
        <p:txBody>
          <a:bodyPr>
            <a:normAutofit fontScale="62500" lnSpcReduction="20000"/>
          </a:bodyPr>
          <a:lstStyle/>
          <a:p>
            <a:pPr algn="ctr"/>
            <a:r>
              <a:rPr lang="en-US" dirty="0" err="1" smtClean="0"/>
              <a:t>Andone</a:t>
            </a:r>
            <a:r>
              <a:rPr lang="en-US" dirty="0" smtClean="0"/>
              <a:t> </a:t>
            </a:r>
            <a:r>
              <a:rPr lang="en-US" dirty="0" err="1" smtClean="0"/>
              <a:t>Alexandru</a:t>
            </a:r>
            <a:endParaRPr lang="en-US" dirty="0" smtClean="0"/>
          </a:p>
          <a:p>
            <a:pPr algn="ctr"/>
            <a:r>
              <a:rPr lang="en-US" dirty="0" smtClean="0"/>
              <a:t>German Maria-Alexia</a:t>
            </a:r>
          </a:p>
          <a:p>
            <a:pPr algn="ctr"/>
            <a:r>
              <a:rPr lang="en-US" dirty="0" err="1" smtClean="0"/>
              <a:t>Grigoras</a:t>
            </a:r>
            <a:r>
              <a:rPr lang="en-US" dirty="0" smtClean="0"/>
              <a:t> Ana-</a:t>
            </a:r>
            <a:r>
              <a:rPr lang="en-US" dirty="0" err="1" smtClean="0"/>
              <a:t>maria</a:t>
            </a:r>
            <a:endParaRPr lang="en-US" dirty="0"/>
          </a:p>
        </p:txBody>
      </p:sp>
      <p:sp>
        <p:nvSpPr>
          <p:cNvPr id="31" name="Subtitle 2">
            <a:extLst>
              <a:ext uri="{FF2B5EF4-FFF2-40B4-BE49-F238E27FC236}">
                <a16:creationId xmlns:a16="http://schemas.microsoft.com/office/drawing/2014/main" id="{51F013D4-CBD9-4FC1-AF91-2301A704488B}"/>
              </a:ext>
            </a:extLst>
          </p:cNvPr>
          <p:cNvSpPr txBox="1">
            <a:spLocks/>
          </p:cNvSpPr>
          <p:nvPr/>
        </p:nvSpPr>
        <p:spPr>
          <a:xfrm>
            <a:off x="5914616" y="3727446"/>
            <a:ext cx="3577045" cy="953029"/>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en-US" sz="1300" dirty="0" err="1" smtClean="0"/>
              <a:t>Nema</a:t>
            </a:r>
            <a:r>
              <a:rPr lang="en-US" sz="1300" dirty="0" smtClean="0"/>
              <a:t> </a:t>
            </a:r>
            <a:r>
              <a:rPr lang="en-US" sz="1300" dirty="0" err="1" smtClean="0"/>
              <a:t>Alexandru</a:t>
            </a:r>
            <a:endParaRPr lang="en-US" sz="1300" dirty="0" smtClean="0"/>
          </a:p>
          <a:p>
            <a:pPr algn="ctr"/>
            <a:r>
              <a:rPr lang="en-US" sz="1300" dirty="0" err="1" smtClean="0"/>
              <a:t>zota</a:t>
            </a:r>
            <a:r>
              <a:rPr lang="en-US" sz="1300" dirty="0" smtClean="0"/>
              <a:t> Ana-</a:t>
            </a:r>
            <a:r>
              <a:rPr lang="en-US" sz="1300" dirty="0" err="1" smtClean="0"/>
              <a:t>maria</a:t>
            </a:r>
            <a:endParaRPr lang="en-US" sz="1300" dirty="0"/>
          </a:p>
        </p:txBody>
      </p:sp>
      <p:sp>
        <p:nvSpPr>
          <p:cNvPr id="4" name="TextBox 3"/>
          <p:cNvSpPr txBox="1"/>
          <p:nvPr/>
        </p:nvSpPr>
        <p:spPr>
          <a:xfrm>
            <a:off x="8550558" y="4725095"/>
            <a:ext cx="2787083" cy="646331"/>
          </a:xfrm>
          <a:prstGeom prst="rect">
            <a:avLst/>
          </a:prstGeom>
          <a:noFill/>
        </p:spPr>
        <p:txBody>
          <a:bodyPr wrap="square" rtlCol="0">
            <a:spAutoFit/>
          </a:bodyPr>
          <a:lstStyle/>
          <a:p>
            <a:r>
              <a:rPr lang="en-US" dirty="0" smtClean="0"/>
              <a:t>Group 4</a:t>
            </a:r>
          </a:p>
          <a:p>
            <a:r>
              <a:rPr lang="en-US" dirty="0" smtClean="0"/>
              <a:t>FHSTP</a:t>
            </a:r>
            <a:endParaRPr lang="ro-RO"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smtClean="0"/>
              <a:t>General Information</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6"/>
            <a:ext cx="3428292" cy="4081463"/>
          </a:xfrm>
        </p:spPr>
        <p:txBody>
          <a:bodyPr>
            <a:normAutofit fontScale="92500" lnSpcReduction="10000"/>
          </a:bodyPr>
          <a:lstStyle/>
          <a:p>
            <a:pPr>
              <a:lnSpc>
                <a:spcPct val="110000"/>
              </a:lnSpc>
            </a:pPr>
            <a:r>
              <a:rPr lang="en-US" sz="1600" dirty="0"/>
              <a:t>"Sustainable" in the context of </a:t>
            </a:r>
            <a:r>
              <a:rPr lang="en-US" sz="1600" dirty="0" err="1"/>
              <a:t>ChatGPT</a:t>
            </a:r>
            <a:r>
              <a:rPr lang="en-US" sz="1600" dirty="0"/>
              <a:t> refers to the long-term viability of the technology in terms of its energy consumption, environmental impact, and ethical considerations. </a:t>
            </a:r>
            <a:endParaRPr lang="en-US" sz="1600" dirty="0" smtClean="0"/>
          </a:p>
          <a:p>
            <a:pPr>
              <a:lnSpc>
                <a:spcPct val="110000"/>
              </a:lnSpc>
            </a:pPr>
            <a:r>
              <a:rPr lang="en-US" sz="1600" dirty="0">
                <a:latin typeface="+mj-lt"/>
                <a:ea typeface="Calibri" panose="020F0502020204030204" pitchFamily="34" charset="0"/>
                <a:cs typeface="Times New Roman" panose="02020603050405020304" pitchFamily="18" charset="0"/>
              </a:rPr>
              <a:t>As a language model, </a:t>
            </a:r>
            <a:r>
              <a:rPr lang="en-US" sz="1600" dirty="0" err="1">
                <a:latin typeface="+mj-lt"/>
                <a:ea typeface="Calibri" panose="020F0502020204030204" pitchFamily="34" charset="0"/>
                <a:cs typeface="Times New Roman" panose="02020603050405020304" pitchFamily="18" charset="0"/>
              </a:rPr>
              <a:t>ChatGPT</a:t>
            </a:r>
            <a:r>
              <a:rPr lang="en-US" sz="1600" dirty="0">
                <a:latin typeface="+mj-lt"/>
                <a:ea typeface="Calibri" panose="020F0502020204030204" pitchFamily="34" charset="0"/>
                <a:cs typeface="Times New Roman" panose="02020603050405020304" pitchFamily="18" charset="0"/>
              </a:rPr>
              <a:t> requires significant amounts of computational power to function, which can contribute to carbon emissions and other negative environmental impacts</a:t>
            </a:r>
            <a:r>
              <a:rPr lang="en-US" sz="1600" dirty="0" smtClean="0">
                <a:latin typeface="+mj-lt"/>
                <a:ea typeface="Calibri" panose="020F0502020204030204" pitchFamily="34" charset="0"/>
                <a:cs typeface="Times New Roman" panose="02020603050405020304" pitchFamily="18" charset="0"/>
              </a:rPr>
              <a:t>.</a:t>
            </a:r>
          </a:p>
          <a:p>
            <a:pPr>
              <a:lnSpc>
                <a:spcPct val="107000"/>
              </a:lnSpc>
              <a:spcAft>
                <a:spcPts val="800"/>
              </a:spcAft>
            </a:pPr>
            <a:r>
              <a:rPr lang="en-US" sz="1700" dirty="0">
                <a:latin typeface="+mj-lt"/>
                <a:ea typeface="Calibri" panose="020F0502020204030204" pitchFamily="34" charset="0"/>
                <a:cs typeface="Times New Roman" panose="02020603050405020304" pitchFamily="18" charset="0"/>
              </a:rPr>
              <a:t>Additionally, there are ethical concerns around the potential misuse of the technology, such as the spread of misinformation or the reinforcement of harmful biases.</a:t>
            </a:r>
            <a:endParaRPr lang="ro-RO" sz="1700" dirty="0">
              <a:latin typeface="+mj-lt"/>
              <a:ea typeface="Calibri" panose="020F0502020204030204" pitchFamily="34" charset="0"/>
              <a:cs typeface="Times New Roman" panose="02020603050405020304" pitchFamily="18" charset="0"/>
            </a:endParaRPr>
          </a:p>
          <a:p>
            <a:pPr>
              <a:lnSpc>
                <a:spcPct val="110000"/>
              </a:lnSpc>
            </a:pPr>
            <a:endParaRPr lang="en-US" sz="1600" dirty="0" smtClean="0">
              <a:latin typeface="+mj-lt"/>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6044" y="1106090"/>
            <a:ext cx="4645817" cy="4645817"/>
          </a:xfrm>
          <a:prstGeom prst="rect">
            <a:avLst/>
          </a:prstGeom>
        </p:spPr>
      </p:pic>
    </p:spTree>
    <p:extLst>
      <p:ext uri="{BB962C8B-B14F-4D97-AF65-F5344CB8AC3E}">
        <p14:creationId xmlns:p14="http://schemas.microsoft.com/office/powerpoint/2010/main" val="1094849372"/>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 problem solving steps </a:t>
            </a:r>
            <a:endParaRPr lang="ro-RO" dirty="0"/>
          </a:p>
        </p:txBody>
      </p:sp>
      <p:sp>
        <p:nvSpPr>
          <p:cNvPr id="3" name="Content Placeholder 2"/>
          <p:cNvSpPr>
            <a:spLocks noGrp="1"/>
          </p:cNvSpPr>
          <p:nvPr>
            <p:ph idx="1"/>
          </p:nvPr>
        </p:nvSpPr>
        <p:spPr/>
        <p:txBody>
          <a:bodyPr>
            <a:normAutofit fontScale="70000" lnSpcReduction="20000"/>
          </a:bodyPr>
          <a:lstStyle/>
          <a:p>
            <a:r>
              <a:rPr lang="en-US" dirty="0"/>
              <a:t>Clarify the problem: </a:t>
            </a:r>
            <a:r>
              <a:rPr lang="en-US" dirty="0" err="1"/>
              <a:t>ChatGPT's</a:t>
            </a:r>
            <a:r>
              <a:rPr lang="en-US" dirty="0"/>
              <a:t> current operations and usage are unsustainable due to their energy consumption and potential negative impacts on the environment and society.</a:t>
            </a:r>
            <a:endParaRPr lang="ro-RO" dirty="0"/>
          </a:p>
          <a:p>
            <a:r>
              <a:rPr lang="en-US" dirty="0"/>
              <a:t>Identify the causes: The main causes of </a:t>
            </a:r>
            <a:r>
              <a:rPr lang="en-US" dirty="0" err="1"/>
              <a:t>ChatGPT's</a:t>
            </a:r>
            <a:r>
              <a:rPr lang="en-US" dirty="0"/>
              <a:t> unsustainability are its reliance on energy-intensive computing resources, such as data centers and GPUs, and the lack of ethical guidelines and oversight around its use</a:t>
            </a:r>
            <a:r>
              <a:rPr lang="en-US" dirty="0" smtClean="0"/>
              <a:t>.</a:t>
            </a:r>
          </a:p>
          <a:p>
            <a:r>
              <a:rPr lang="en-US" dirty="0"/>
              <a:t>Develop solutions: Some potential solutions to make </a:t>
            </a:r>
            <a:r>
              <a:rPr lang="en-US" dirty="0" err="1"/>
              <a:t>ChatGPT's</a:t>
            </a:r>
            <a:r>
              <a:rPr lang="en-US" dirty="0"/>
              <a:t> operations and usage more sustainable include optimizing its algorithms to reduce energy consumption, using renewable energy sources to power its computing resources, and implementing ethical guidelines and oversight to prevent misuse</a:t>
            </a:r>
            <a:r>
              <a:rPr lang="en-US" dirty="0" smtClean="0"/>
              <a:t>.</a:t>
            </a:r>
          </a:p>
          <a:p>
            <a:r>
              <a:rPr lang="en-US" dirty="0"/>
              <a:t>Implement solutions: These solutions would need to be implemented by the developers and stakeholders of </a:t>
            </a:r>
            <a:r>
              <a:rPr lang="en-US" dirty="0" err="1"/>
              <a:t>ChatGPT</a:t>
            </a:r>
            <a:r>
              <a:rPr lang="en-US" dirty="0"/>
              <a:t>, and may require changes to the technology's architecture and infrastructure, as well as collaborations with renewable energy providers and ethical experts.</a:t>
            </a:r>
            <a:endParaRPr lang="ro-RO"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14923">
            <a:off x="8866913" y="235899"/>
            <a:ext cx="1395571" cy="1650970"/>
          </a:xfrm>
          <a:prstGeom prst="rect">
            <a:avLst/>
          </a:prstGeom>
        </p:spPr>
      </p:pic>
    </p:spTree>
    <p:extLst>
      <p:ext uri="{BB962C8B-B14F-4D97-AF65-F5344CB8AC3E}">
        <p14:creationId xmlns:p14="http://schemas.microsoft.com/office/powerpoint/2010/main" val="239598611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4633459" y="0"/>
            <a:ext cx="7558541"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812782" y="574975"/>
            <a:ext cx="3976932" cy="1478570"/>
          </a:xfrm>
        </p:spPr>
        <p:txBody>
          <a:bodyPr>
            <a:normAutofit/>
          </a:bodyPr>
          <a:lstStyle/>
          <a:p>
            <a:r>
              <a:rPr lang="en-US" dirty="0"/>
              <a:t>Researched Data:</a:t>
            </a:r>
            <a:endParaRPr lang="ro-RO"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954590" y="2053545"/>
            <a:ext cx="3428292" cy="4081463"/>
          </a:xfrm>
        </p:spPr>
        <p:txBody>
          <a:bodyPr>
            <a:normAutofit fontScale="70000" lnSpcReduction="20000"/>
          </a:bodyPr>
          <a:lstStyle/>
          <a:p>
            <a:pPr>
              <a:lnSpc>
                <a:spcPct val="110000"/>
              </a:lnSpc>
            </a:pPr>
            <a:r>
              <a:rPr lang="en-US" dirty="0"/>
              <a:t>According to a study by researchers at the University of Massachusetts Amherst, training a large language model like GPT-3 can emit as much as 626,000 pounds of carbon dioxide equivalent, which is roughly equivalent to the lifetime emissions of five average American cars. </a:t>
            </a:r>
            <a:endParaRPr lang="en-US" dirty="0" smtClean="0"/>
          </a:p>
          <a:p>
            <a:r>
              <a:rPr lang="en-US" dirty="0"/>
              <a:t>Additionally, a report by </a:t>
            </a:r>
            <a:r>
              <a:rPr lang="en-US" dirty="0" err="1"/>
              <a:t>OpenAI</a:t>
            </a:r>
            <a:r>
              <a:rPr lang="en-US" dirty="0"/>
              <a:t>, the developer of </a:t>
            </a:r>
            <a:r>
              <a:rPr lang="en-US" dirty="0" err="1"/>
              <a:t>ChatGPT</a:t>
            </a:r>
            <a:r>
              <a:rPr lang="en-US" dirty="0"/>
              <a:t>, acknowledges the potential for the technology to reinforce harmful biases and spread misinformation.</a:t>
            </a:r>
            <a:endParaRPr lang="ro-RO" dirty="0"/>
          </a:p>
          <a:p>
            <a:pPr marL="0" indent="0">
              <a:lnSpc>
                <a:spcPct val="110000"/>
              </a:lnSpc>
              <a:buNone/>
            </a:pPr>
            <a:endParaRPr lang="en-US" sz="1600" dirty="0" smtClean="0">
              <a:latin typeface="+mj-lt"/>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820" y="1106086"/>
            <a:ext cx="4645817" cy="4645817"/>
          </a:xfrm>
          <a:prstGeom prst="rect">
            <a:avLst/>
          </a:prstGeom>
        </p:spPr>
      </p:pic>
    </p:spTree>
    <p:extLst>
      <p:ext uri="{BB962C8B-B14F-4D97-AF65-F5344CB8AC3E}">
        <p14:creationId xmlns:p14="http://schemas.microsoft.com/office/powerpoint/2010/main" val="268875666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Biases and Pitfalls:</a:t>
            </a:r>
            <a:endParaRPr lang="ro-RO" dirty="0"/>
          </a:p>
        </p:txBody>
      </p:sp>
      <p:sp>
        <p:nvSpPr>
          <p:cNvPr id="3" name="Content Placeholder 2"/>
          <p:cNvSpPr>
            <a:spLocks noGrp="1"/>
          </p:cNvSpPr>
          <p:nvPr>
            <p:ph idx="1"/>
          </p:nvPr>
        </p:nvSpPr>
        <p:spPr>
          <a:xfrm>
            <a:off x="1141412" y="2414950"/>
            <a:ext cx="9905999" cy="3541714"/>
          </a:xfrm>
        </p:spPr>
        <p:txBody>
          <a:bodyPr>
            <a:normAutofit fontScale="92500"/>
          </a:bodyPr>
          <a:lstStyle/>
          <a:p>
            <a:r>
              <a:rPr lang="en-US" dirty="0"/>
              <a:t>Bias can be defined as any systematic error in the design, conduct, or analysis of a study. </a:t>
            </a:r>
            <a:r>
              <a:rPr lang="en-US" dirty="0" smtClean="0"/>
              <a:t>Otherwise, a pitfall is an </a:t>
            </a:r>
            <a:r>
              <a:rPr lang="en-US" dirty="0"/>
              <a:t>unexpected danger or </a:t>
            </a:r>
            <a:r>
              <a:rPr lang="en-US" dirty="0" smtClean="0"/>
              <a:t>difficulty.</a:t>
            </a:r>
          </a:p>
          <a:p>
            <a:r>
              <a:rPr lang="en-US" dirty="0"/>
              <a:t>One potential bias in this analysis is a lack of consideration for the benefits of </a:t>
            </a:r>
            <a:r>
              <a:rPr lang="en-US" dirty="0" err="1"/>
              <a:t>ChatGPT</a:t>
            </a:r>
            <a:r>
              <a:rPr lang="en-US" dirty="0"/>
              <a:t>, such as its ability to generate new insights and facilitate communication. </a:t>
            </a:r>
            <a:endParaRPr lang="en-US" dirty="0" smtClean="0"/>
          </a:p>
          <a:p>
            <a:r>
              <a:rPr lang="en-US" dirty="0"/>
              <a:t>Additionally, there may be limitations in the feasibility and effectiveness of the proposed solutions, as they may require significant investments and changes to the technology's infrastructure</a:t>
            </a:r>
            <a:r>
              <a:rPr lang="en-US" dirty="0" smtClean="0"/>
              <a:t>.</a:t>
            </a:r>
            <a:endParaRPr lang="ro-RO"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9962" b="96992" l="10000" r="90000">
                        <a14:foregroundMark x1="19222" y1="18233" x2="19778" y2="31767"/>
                        <a14:foregroundMark x1="26889" y1="15977" x2="28111" y2="30451"/>
                        <a14:foregroundMark x1="34000" y1="19737" x2="34333" y2="27444"/>
                        <a14:foregroundMark x1="57889" y1="27444" x2="54667" y2="21241"/>
                        <a14:foregroundMark x1="74556" y1="24436" x2="74556" y2="16917"/>
                        <a14:foregroundMark x1="82111" y1="25376" x2="83222" y2="24624"/>
                        <a14:foregroundMark x1="60111" y1="42857" x2="60000" y2="55263"/>
                        <a14:foregroundMark x1="30444" y1="44925" x2="30111" y2="53383"/>
                        <a14:foregroundMark x1="29889" y1="61842" x2="30333" y2="71617"/>
                      </a14:backgroundRemoval>
                    </a14:imgEffect>
                  </a14:imgLayer>
                </a14:imgProps>
              </a:ext>
              <a:ext uri="{28A0092B-C50C-407E-A947-70E740481C1C}">
                <a14:useLocalDpi xmlns:a14="http://schemas.microsoft.com/office/drawing/2010/main" val="0"/>
              </a:ext>
            </a:extLst>
          </a:blip>
          <a:stretch>
            <a:fillRect/>
          </a:stretch>
        </p:blipFill>
        <p:spPr>
          <a:xfrm>
            <a:off x="6730094" y="0"/>
            <a:ext cx="3903072" cy="2307149"/>
          </a:xfrm>
          <a:prstGeom prst="rect">
            <a:avLst/>
          </a:prstGeom>
        </p:spPr>
      </p:pic>
    </p:spTree>
    <p:extLst>
      <p:ext uri="{BB962C8B-B14F-4D97-AF65-F5344CB8AC3E}">
        <p14:creationId xmlns:p14="http://schemas.microsoft.com/office/powerpoint/2010/main" val="403056478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and Open Questions:</a:t>
            </a:r>
            <a:endParaRPr lang="ro-RO" dirty="0"/>
          </a:p>
        </p:txBody>
      </p:sp>
      <p:sp>
        <p:nvSpPr>
          <p:cNvPr id="3" name="Text Placeholder 2"/>
          <p:cNvSpPr>
            <a:spLocks noGrp="1"/>
          </p:cNvSpPr>
          <p:nvPr>
            <p:ph type="body" idx="1"/>
          </p:nvPr>
        </p:nvSpPr>
        <p:spPr/>
        <p:txBody>
          <a:bodyPr/>
          <a:lstStyle/>
          <a:p>
            <a:r>
              <a:rPr lang="en-US" dirty="0"/>
              <a:t>Assumptions</a:t>
            </a:r>
            <a:endParaRPr lang="ro-RO" dirty="0"/>
          </a:p>
        </p:txBody>
      </p:sp>
      <p:sp>
        <p:nvSpPr>
          <p:cNvPr id="4" name="Content Placeholder 3"/>
          <p:cNvSpPr>
            <a:spLocks noGrp="1"/>
          </p:cNvSpPr>
          <p:nvPr>
            <p:ph sz="half" idx="2"/>
          </p:nvPr>
        </p:nvSpPr>
        <p:spPr/>
        <p:txBody>
          <a:bodyPr/>
          <a:lstStyle/>
          <a:p>
            <a:r>
              <a:rPr lang="en-US" dirty="0"/>
              <a:t>One assumption is that the developers and stakeholders of </a:t>
            </a:r>
            <a:r>
              <a:rPr lang="en-US" dirty="0" err="1"/>
              <a:t>ChatGPT</a:t>
            </a:r>
            <a:r>
              <a:rPr lang="en-US" dirty="0"/>
              <a:t> are committed to making the technology more sustainable and ethical.</a:t>
            </a:r>
            <a:endParaRPr lang="ro-RO" dirty="0"/>
          </a:p>
        </p:txBody>
      </p:sp>
      <p:sp>
        <p:nvSpPr>
          <p:cNvPr id="5" name="Text Placeholder 4"/>
          <p:cNvSpPr>
            <a:spLocks noGrp="1"/>
          </p:cNvSpPr>
          <p:nvPr>
            <p:ph type="body" sz="quarter" idx="3"/>
          </p:nvPr>
        </p:nvSpPr>
        <p:spPr/>
        <p:txBody>
          <a:bodyPr/>
          <a:lstStyle/>
          <a:p>
            <a:r>
              <a:rPr lang="en-US" dirty="0"/>
              <a:t>Open Questions</a:t>
            </a:r>
            <a:endParaRPr lang="ro-RO" dirty="0"/>
          </a:p>
        </p:txBody>
      </p:sp>
      <p:sp>
        <p:nvSpPr>
          <p:cNvPr id="6" name="Content Placeholder 5"/>
          <p:cNvSpPr>
            <a:spLocks noGrp="1"/>
          </p:cNvSpPr>
          <p:nvPr>
            <p:ph sz="quarter" idx="4"/>
          </p:nvPr>
        </p:nvSpPr>
        <p:spPr/>
        <p:txBody>
          <a:bodyPr>
            <a:normAutofit fontScale="85000" lnSpcReduction="10000"/>
          </a:bodyPr>
          <a:lstStyle/>
          <a:p>
            <a:r>
              <a:rPr lang="en-US" dirty="0"/>
              <a:t>An open question is whether the proposed solutions can be effectively implemented and scaled up to address the sustainability and ethical concerns of </a:t>
            </a:r>
            <a:r>
              <a:rPr lang="en-US" dirty="0" err="1"/>
              <a:t>ChatGPT</a:t>
            </a:r>
            <a:r>
              <a:rPr lang="en-US" dirty="0" smtClean="0"/>
              <a:t>.</a:t>
            </a:r>
          </a:p>
          <a:p>
            <a:r>
              <a:rPr lang="en-US" dirty="0" smtClean="0"/>
              <a:t>What are the most effective ways to reduce carbon emissions? How will it affect the population?</a:t>
            </a:r>
            <a:endParaRPr lang="ro-RO"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5444" b="90000" l="10000" r="90000">
                        <a14:foregroundMark x1="35870" y1="70000" x2="42935" y2="74778"/>
                        <a14:foregroundMark x1="59565" y1="29222" x2="61957" y2="29222"/>
                        <a14:foregroundMark x1="57935" y1="87667" x2="59565" y2="87667"/>
                        <a14:foregroundMark x1="57283" y1="29111" x2="61630" y2="28556"/>
                        <a14:backgroundMark x1="61304" y1="84222" x2="62500" y2="83222"/>
                        <a14:backgroundMark x1="62500" y1="80111" x2="63043" y2="79222"/>
                        <a14:backgroundMark x1="58043" y1="29000" x2="60652" y2="29000"/>
                      </a14:backgroundRemoval>
                    </a14:imgEffect>
                  </a14:imgLayer>
                </a14:imgProps>
              </a:ext>
              <a:ext uri="{28A0092B-C50C-407E-A947-70E740481C1C}">
                <a14:useLocalDpi xmlns:a14="http://schemas.microsoft.com/office/drawing/2010/main" val="0"/>
              </a:ext>
            </a:extLst>
          </a:blip>
          <a:stretch>
            <a:fillRect/>
          </a:stretch>
        </p:blipFill>
        <p:spPr>
          <a:xfrm rot="660219">
            <a:off x="8805090" y="463374"/>
            <a:ext cx="2419666" cy="2367064"/>
          </a:xfrm>
          <a:prstGeom prst="rect">
            <a:avLst/>
          </a:prstGeom>
        </p:spPr>
      </p:pic>
    </p:spTree>
    <p:extLst>
      <p:ext uri="{BB962C8B-B14F-4D97-AF65-F5344CB8AC3E}">
        <p14:creationId xmlns:p14="http://schemas.microsoft.com/office/powerpoint/2010/main" val="397815721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28" y="1998392"/>
            <a:ext cx="7106194" cy="1477961"/>
          </a:xfrm>
        </p:spPr>
        <p:txBody>
          <a:bodyPr/>
          <a:lstStyle/>
          <a:p>
            <a:pPr algn="ctr"/>
            <a:r>
              <a:rPr lang="en-US" dirty="0" smtClean="0"/>
              <a:t>Thank you for your attention!</a:t>
            </a:r>
            <a:endParaRPr lang="ro-RO"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4902" b="94118" l="9717" r="89879">
                        <a14:foregroundMark x1="38057" y1="42647" x2="39676" y2="45098"/>
                        <a14:foregroundMark x1="55466" y1="32843" x2="55466" y2="36275"/>
                        <a14:foregroundMark x1="27935" y1="61275" x2="29960" y2="64706"/>
                      </a14:backgroundRemoval>
                    </a14:imgEffect>
                  </a14:imgLayer>
                </a14:imgProps>
              </a:ext>
              <a:ext uri="{28A0092B-C50C-407E-A947-70E740481C1C}">
                <a14:useLocalDpi xmlns:a14="http://schemas.microsoft.com/office/drawing/2010/main" val="0"/>
              </a:ext>
            </a:extLst>
          </a:blip>
          <a:stretch>
            <a:fillRect/>
          </a:stretch>
        </p:blipFill>
        <p:spPr>
          <a:xfrm>
            <a:off x="4945787" y="3110593"/>
            <a:ext cx="2352675" cy="1943100"/>
          </a:xfrm>
          <a:prstGeom prst="rect">
            <a:avLst/>
          </a:prstGeom>
        </p:spPr>
      </p:pic>
    </p:spTree>
    <p:extLst>
      <p:ext uri="{BB962C8B-B14F-4D97-AF65-F5344CB8AC3E}">
        <p14:creationId xmlns:p14="http://schemas.microsoft.com/office/powerpoint/2010/main" val="2417111491"/>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499</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Times New Roman</vt:lpstr>
      <vt:lpstr>Trebuchet MS</vt:lpstr>
      <vt:lpstr>Tw Cen MT</vt:lpstr>
      <vt:lpstr>Circuit</vt:lpstr>
      <vt:lpstr>Sustainability of chatgpt</vt:lpstr>
      <vt:lpstr>General Information</vt:lpstr>
      <vt:lpstr>Complex problem solving steps </vt:lpstr>
      <vt:lpstr>Researched Data:</vt:lpstr>
      <vt:lpstr>Biases and Pitfalls:</vt:lpstr>
      <vt:lpstr>Assumptions and Open Questions: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2023-04-27T07:03:19Z</dcterms:created>
  <dcterms:modified xsi:type="dcterms:W3CDTF">2023-04-28T12:35:32Z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